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6CEAA80-BCE0-4968-BE03-A8CBA83A879A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822924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57200" y="3912120"/>
            <a:ext cx="822924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DFFE01C-4EDF-4879-B26A-482CA7F72034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4240" y="152388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7200" y="391212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674240" y="391212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4952B73-E919-478F-86E0-541141570E94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239640" y="152388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022080" y="152388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57200" y="391212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3239640" y="391212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6022080" y="391212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4A781F6-748A-4E36-8E18-D0913802854C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550100C-F555-411C-BEFA-3BCC5053E699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523880"/>
            <a:ext cx="8229240" cy="457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BA5F539-A730-411D-91CB-7821A8DACC86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8229240" cy="457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A3261E3-C7AC-45C2-B9CD-E1712B0A7902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4015800" cy="457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523880"/>
            <a:ext cx="4015800" cy="457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0583B95-6671-4735-9320-BEE47E509C0B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0759D51-3B6D-430C-A9A4-4332758DAD18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152280"/>
            <a:ext cx="8229240" cy="56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3DE4D0F-4672-48EC-9A7C-909B61EB27CB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4674240" y="1523880"/>
            <a:ext cx="4015800" cy="457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457200" y="391212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F7F832C-73B3-44ED-89DC-A178350A8BA6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523880"/>
            <a:ext cx="8229240" cy="457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8F1EB58-8002-4051-95AB-2870D5B2D787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4015800" cy="457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674240" y="152388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4674240" y="391212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7C87E30-FBD0-4E7F-B224-D07E494E32C9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52388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3912120"/>
            <a:ext cx="822924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935208F-43DD-41C9-BDBC-2C19503D4707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822924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57200" y="3912120"/>
            <a:ext cx="822924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BF66F5E-1538-4BCC-A7F0-2EF77F33623F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674240" y="152388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457200" y="391212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674240" y="391212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8E0575F-233B-4D84-AB4F-3AC75CF7D396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3239640" y="152388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6022080" y="152388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457200" y="391212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3239640" y="391212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6022080" y="3912120"/>
            <a:ext cx="26496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AD6A298-0928-4896-9F27-2E129724D715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8229240" cy="457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E1FB834-6ED8-42AF-AAC7-914FED5B7CB0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4015800" cy="457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523880"/>
            <a:ext cx="4015800" cy="457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BBC4884-1141-49ED-A3DC-06A042358D01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C845672-1EBB-412A-8A4D-C11615736DE4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152280"/>
            <a:ext cx="8229240" cy="56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9E49380-0BCB-4E8B-BD4E-3D294FDDC81F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523880"/>
            <a:ext cx="4015800" cy="457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57200" y="391212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B024CFD-908A-419E-9B98-FCC28F2CA721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4015800" cy="457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52388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674240" y="391212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777ACD7-2769-435B-BD0A-66F4FEF2CF96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523880"/>
            <a:ext cx="401580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3912120"/>
            <a:ext cx="8229240" cy="21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95197B9-D6FE-49C9-BEDD-6716A5461279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1433880"/>
            <a:ext cx="8305560" cy="1980720"/>
          </a:xfrm>
          <a:prstGeom prst="rect">
            <a:avLst/>
          </a:prstGeom>
          <a:noFill/>
          <a:ln w="6480">
            <a:noFill/>
          </a:ln>
        </p:spPr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4800" b="0" strike="noStrike" spc="-100">
                <a:solidFill>
                  <a:srgbClr val="F9F9F9"/>
                </a:solidFill>
                <a:latin typeface="Constantia"/>
              </a:rPr>
              <a:t>Образец заголовка</a:t>
            </a:r>
            <a:endParaRPr lang="ru-RU" sz="4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9" name="Прямая соединительная линия 7"/>
          <p:cNvSpPr/>
          <p:nvPr/>
        </p:nvSpPr>
        <p:spPr>
          <a:xfrm>
            <a:off x="1463400" y="3549960"/>
            <a:ext cx="2971800" cy="1440"/>
          </a:xfrm>
          <a:prstGeom prst="line">
            <a:avLst/>
          </a:prstGeom>
          <a:ln w="9525">
            <a:solidFill>
              <a:srgbClr val="444D26">
                <a:tint val="2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Прямая соединительная линия 12"/>
          <p:cNvSpPr/>
          <p:nvPr/>
        </p:nvSpPr>
        <p:spPr>
          <a:xfrm>
            <a:off x="4708440" y="3549960"/>
            <a:ext cx="2971800" cy="1440"/>
          </a:xfrm>
          <a:prstGeom prst="line">
            <a:avLst/>
          </a:prstGeom>
          <a:ln w="9525">
            <a:solidFill>
              <a:srgbClr val="444D26">
                <a:tint val="2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Овал 13"/>
          <p:cNvSpPr/>
          <p:nvPr/>
        </p:nvSpPr>
        <p:spPr>
          <a:xfrm>
            <a:off x="4540320" y="3526200"/>
            <a:ext cx="45360" cy="45360"/>
          </a:xfrm>
          <a:prstGeom prst="ellipse">
            <a:avLst/>
          </a:prstGeom>
          <a:solidFill>
            <a:srgbClr val="F3A447"/>
          </a:solidFill>
          <a:ln>
            <a:solidFill>
              <a:srgbClr val="F3A447"/>
            </a:solidFill>
            <a:round/>
          </a:ln>
          <a:effectLst>
            <a:outerShdw blurRad="3168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5791320" y="6203520"/>
            <a:ext cx="2590560" cy="383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lnSpc>
                <a:spcPct val="100000"/>
              </a:lnSpc>
              <a:buNone/>
              <a:defRPr lang="ru-RU" sz="1200" b="0" strike="noStrike" spc="-1">
                <a:solidFill>
                  <a:srgbClr val="FEFAC9"/>
                </a:solidFill>
                <a:latin typeface="Constantia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FEFAC9"/>
                </a:solidFill>
                <a:latin typeface="Constantia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sldNum" idx="2"/>
          </p:nvPr>
        </p:nvSpPr>
        <p:spPr>
          <a:xfrm>
            <a:off x="8410680" y="6181560"/>
            <a:ext cx="609120" cy="45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600" b="0" strike="noStrike" spc="-1">
                <a:solidFill>
                  <a:srgbClr val="FEFAC9"/>
                </a:solidFill>
                <a:latin typeface="Constantia"/>
              </a:defRPr>
            </a:lvl1pPr>
          </a:lstStyle>
          <a:p>
            <a:pPr algn="ctr">
              <a:lnSpc>
                <a:spcPct val="100000"/>
              </a:lnSpc>
              <a:buNone/>
            </a:pPr>
            <a:fld id="{28F33310-DC23-4F65-9EEB-B3734CA9A0A3}" type="slidenum">
              <a:rPr lang="ru-RU" sz="1600" b="0" strike="noStrike" spc="-1">
                <a:solidFill>
                  <a:srgbClr val="FEFAC9"/>
                </a:solidFill>
                <a:latin typeface="Constantia"/>
              </a:rPr>
              <a:pPr algn="ctr">
                <a:lnSpc>
                  <a:spcPct val="100000"/>
                </a:lnSpc>
                <a:buNone/>
              </a:pPr>
              <a:t>‹#›</a:t>
            </a:fld>
            <a:endParaRPr lang="ru-RU" sz="1600" b="0" strike="noStrike" spc="-1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ftr" idx="3"/>
          </p:nvPr>
        </p:nvSpPr>
        <p:spPr>
          <a:xfrm>
            <a:off x="2133720" y="6203520"/>
            <a:ext cx="3580920" cy="383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>
                <a:solidFill>
                  <a:srgbClr val="FFFFFF"/>
                </a:solidFill>
                <a:latin typeface="Constantia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100" b="0" strike="noStrike" spc="-1">
                <a:solidFill>
                  <a:srgbClr val="FFFFFF"/>
                </a:solidFill>
                <a:latin typeface="Constantia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900" b="0" strike="noStrike" spc="-1">
                <a:solidFill>
                  <a:srgbClr val="FFFFFF"/>
                </a:solidFill>
                <a:latin typeface="Constantia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600" b="0" strike="noStrike" spc="-1">
                <a:solidFill>
                  <a:srgbClr val="FFFFFF"/>
                </a:solidFill>
                <a:latin typeface="Constantia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Constantia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Constantia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Constantia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457200" y="1523880"/>
            <a:ext cx="8229240" cy="4571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4320" indent="-274320">
              <a:lnSpc>
                <a:spcPct val="100000"/>
              </a:lnSpc>
              <a:spcBef>
                <a:spcPts val="601"/>
              </a:spcBef>
              <a:buClr>
                <a:srgbClr val="F3A44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FFFFFF"/>
                </a:solidFill>
                <a:latin typeface="Constantia"/>
              </a:rPr>
              <a:t>Образец текста</a:t>
            </a:r>
          </a:p>
          <a:p>
            <a:pPr marL="640080" lvl="1" indent="-274320">
              <a:lnSpc>
                <a:spcPct val="100000"/>
              </a:lnSpc>
              <a:spcBef>
                <a:spcPts val="300"/>
              </a:spcBef>
              <a:buClr>
                <a:srgbClr val="D6903E"/>
              </a:buClr>
              <a:buSzPct val="85000"/>
              <a:buFont typeface="Wingdings 2" charset="2"/>
              <a:buChar char=""/>
            </a:pPr>
            <a:r>
              <a:rPr lang="ru-RU" sz="2400" b="0" strike="noStrike" spc="-1">
                <a:solidFill>
                  <a:srgbClr val="FEFAC9"/>
                </a:solidFill>
                <a:latin typeface="Constantia"/>
              </a:rPr>
              <a:t>Второй уровень</a:t>
            </a:r>
            <a:endParaRPr lang="ru-RU" sz="2400" b="0" strike="noStrike" spc="-1">
              <a:solidFill>
                <a:srgbClr val="FFFFFF"/>
              </a:solidFill>
              <a:latin typeface="Constantia"/>
            </a:endParaRPr>
          </a:p>
          <a:p>
            <a:pPr marL="1005840" lvl="2" indent="-228600">
              <a:lnSpc>
                <a:spcPct val="100000"/>
              </a:lnSpc>
              <a:spcBef>
                <a:spcPts val="300"/>
              </a:spcBef>
              <a:buClr>
                <a:srgbClr val="B37934"/>
              </a:buClr>
              <a:buSzPct val="85000"/>
              <a:buFont typeface="Wingdings 2" charset="2"/>
              <a:buChar char=""/>
            </a:pPr>
            <a:r>
              <a:rPr lang="ru-RU" sz="2100" b="0" strike="noStrike" spc="-1">
                <a:solidFill>
                  <a:srgbClr val="FFFFFF"/>
                </a:solidFill>
                <a:latin typeface="Constantia"/>
              </a:rPr>
              <a:t>Третий уровень</a:t>
            </a:r>
          </a:p>
          <a:p>
            <a:pPr marL="1280160" lvl="3" indent="-228600">
              <a:lnSpc>
                <a:spcPct val="100000"/>
              </a:lnSpc>
              <a:spcBef>
                <a:spcPts val="300"/>
              </a:spcBef>
              <a:buClr>
                <a:srgbClr val="D6903E"/>
              </a:buClr>
              <a:buSzPct val="85000"/>
              <a:buFont typeface="Wingdings 2" charset="2"/>
              <a:buChar char=""/>
            </a:pPr>
            <a:r>
              <a:rPr lang="ru-RU" sz="1900" b="0" strike="noStrike" spc="-1">
                <a:solidFill>
                  <a:srgbClr val="FFFFFF"/>
                </a:solidFill>
                <a:latin typeface="Constantia"/>
              </a:rPr>
              <a:t>Четвертый уровень</a:t>
            </a:r>
          </a:p>
          <a:p>
            <a:pPr marL="1554480" lvl="4" indent="-228600">
              <a:lnSpc>
                <a:spcPct val="100000"/>
              </a:lnSpc>
              <a:spcBef>
                <a:spcPts val="340"/>
              </a:spcBef>
              <a:buClr>
                <a:srgbClr val="D6903E"/>
              </a:buClr>
              <a:buSzPct val="85000"/>
              <a:buFont typeface="Wingdings 2" charset="2"/>
              <a:buChar char=""/>
            </a:pPr>
            <a:r>
              <a:rPr lang="ru-RU" sz="1600" b="0" strike="noStrike" spc="-1">
                <a:solidFill>
                  <a:srgbClr val="FFFFFF"/>
                </a:solidFill>
                <a:latin typeface="Constantia"/>
              </a:rPr>
              <a:t>Пятый уровень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dt" idx="4"/>
          </p:nvPr>
        </p:nvSpPr>
        <p:spPr>
          <a:xfrm>
            <a:off x="5791320" y="6203520"/>
            <a:ext cx="2590560" cy="383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lnSpc>
                <a:spcPct val="100000"/>
              </a:lnSpc>
              <a:buNone/>
              <a:defRPr lang="ru-RU" sz="1200" b="0" strike="noStrike" spc="-1">
                <a:solidFill>
                  <a:srgbClr val="FEFAC9"/>
                </a:solidFill>
                <a:latin typeface="Constantia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FEFAC9"/>
                </a:solidFill>
                <a:latin typeface="Constantia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sldNum" idx="5"/>
          </p:nvPr>
        </p:nvSpPr>
        <p:spPr>
          <a:xfrm>
            <a:off x="8410680" y="6181560"/>
            <a:ext cx="609120" cy="45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600" b="0" strike="noStrike" spc="-1">
                <a:solidFill>
                  <a:srgbClr val="FEFAC9"/>
                </a:solidFill>
                <a:latin typeface="Constantia"/>
              </a:defRPr>
            </a:lvl1pPr>
          </a:lstStyle>
          <a:p>
            <a:pPr algn="ctr">
              <a:lnSpc>
                <a:spcPct val="100000"/>
              </a:lnSpc>
              <a:buNone/>
            </a:pPr>
            <a:fld id="{59013470-FE37-423A-8575-00EB6420D065}" type="slidenum">
              <a:rPr lang="ru-RU" sz="1600" b="0" strike="noStrike" spc="-1">
                <a:solidFill>
                  <a:srgbClr val="FEFAC9"/>
                </a:solidFill>
                <a:latin typeface="Constantia"/>
              </a:rPr>
              <a:pPr algn="ctr">
                <a:lnSpc>
                  <a:spcPct val="100000"/>
                </a:lnSpc>
                <a:buNone/>
              </a:pPr>
              <a:t>‹#›</a:t>
            </a:fld>
            <a:endParaRPr lang="ru-RU" sz="1600" b="0" strike="noStrike" spc="-1"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 idx="6"/>
          </p:nvPr>
        </p:nvSpPr>
        <p:spPr>
          <a:xfrm>
            <a:off x="2133720" y="6203520"/>
            <a:ext cx="3580920" cy="383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8" name="PlaceHolder 5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648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4200" b="0" strike="noStrike" spc="-100">
                <a:solidFill>
                  <a:srgbClr val="F9F9F9"/>
                </a:solidFill>
                <a:latin typeface="Constantia"/>
              </a:rPr>
              <a:t>Образец заголовка</a:t>
            </a:r>
            <a:endParaRPr lang="ru-RU" sz="42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457200" y="3699720"/>
            <a:ext cx="8305560" cy="1142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ru-RU" sz="2200" b="1" strike="noStrike" spc="97">
                <a:solidFill>
                  <a:srgbClr val="FEFAC9"/>
                </a:solidFill>
                <a:latin typeface="Constantia"/>
              </a:rPr>
              <a:t>Работу выполнил ученик 7 класс</a:t>
            </a:r>
          </a:p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ru-RU" sz="2200" b="1" strike="noStrike" spc="97">
                <a:solidFill>
                  <a:srgbClr val="FEFAC9"/>
                </a:solidFill>
                <a:latin typeface="Constantia"/>
              </a:rPr>
              <a:t>Котков Артем</a:t>
            </a:r>
          </a:p>
          <a:p>
            <a:pPr algn="ctr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endParaRPr lang="ru-RU" sz="2200" b="1" strike="noStrike" spc="97">
              <a:solidFill>
                <a:srgbClr val="FEFAC9"/>
              </a:solidFill>
              <a:latin typeface="Constanti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title"/>
          </p:nvPr>
        </p:nvSpPr>
        <p:spPr>
          <a:xfrm>
            <a:off x="457200" y="1433880"/>
            <a:ext cx="8305560" cy="1980720"/>
          </a:xfrm>
          <a:prstGeom prst="rect">
            <a:avLst/>
          </a:prstGeom>
          <a:noFill/>
          <a:ln w="6480">
            <a:noFill/>
          </a:ln>
        </p:spPr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4800" b="0" strike="noStrike" spc="-100">
                <a:solidFill>
                  <a:srgbClr val="F9F9F9"/>
                </a:solidFill>
                <a:latin typeface="Constantia"/>
              </a:rPr>
              <a:t>История зарождения олимпийских игр</a:t>
            </a:r>
            <a:endParaRPr lang="ru-RU" sz="48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/>
          </p:nvPr>
        </p:nvSpPr>
        <p:spPr>
          <a:xfrm>
            <a:off x="457200" y="1523880"/>
            <a:ext cx="8229240" cy="4571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4320" indent="-274320">
              <a:lnSpc>
                <a:spcPct val="100000"/>
              </a:lnSpc>
              <a:spcBef>
                <a:spcPts val="601"/>
              </a:spcBef>
              <a:buClr>
                <a:srgbClr val="F3A44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FFFFFF"/>
                </a:solidFill>
                <a:latin typeface="Constantia"/>
              </a:rPr>
              <a:t>Фирсов Анатолий Васильевич. Хоккей с шайбой.</a:t>
            </a:r>
          </a:p>
        </p:txBody>
      </p:sp>
      <p:sp>
        <p:nvSpPr>
          <p:cNvPr id="109" name="PlaceHolder 2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6480">
            <a:noFill/>
          </a:ln>
        </p:spPr>
        <p:txBody>
          <a:bodyPr lIns="90000" tIns="45000" rIns="90000" bIns="45000" anchor="b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pic>
        <p:nvPicPr>
          <p:cNvPr id="110" name="Рисунок 3" descr="&amp;Fcy;&amp;icy;&amp;rcy;&amp;scy;&amp;ocy;&amp;vcy; &amp;Acy;&amp;ncy;&amp;acy;&amp;tcy;&amp;ocy;&amp;lcy;&amp;icy;&amp;jcy; &amp;Vcy;&amp;acy;&amp;scy;&amp;icy;&amp;lcy;&amp;softcy;&amp;iecy;&amp;vcy;&amp;icy;&amp;chcy; (1970-&amp;iecy;)"/>
          <p:cNvPicPr/>
          <p:nvPr/>
        </p:nvPicPr>
        <p:blipFill>
          <a:blip r:embed="rId2" cstate="print"/>
          <a:stretch/>
        </p:blipFill>
        <p:spPr>
          <a:xfrm>
            <a:off x="3286080" y="2428920"/>
            <a:ext cx="2928600" cy="396648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/>
          </p:nvPr>
        </p:nvSpPr>
        <p:spPr>
          <a:xfrm>
            <a:off x="457200" y="1523880"/>
            <a:ext cx="8229240" cy="4571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89000"/>
          </a:bodyPr>
          <a:lstStyle/>
          <a:p>
            <a:pPr marL="274320" indent="-274320">
              <a:lnSpc>
                <a:spcPct val="100000"/>
              </a:lnSpc>
              <a:spcBef>
                <a:spcPts val="601"/>
              </a:spcBef>
              <a:buClr>
                <a:srgbClr val="F3A44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FFFFFF"/>
                </a:solidFill>
                <a:latin typeface="Constantia"/>
              </a:rPr>
              <a:t>Первые достоверные исторические данные о проведении Олимпийских игр относятся к 776 г. до н.э. Именно этот год выбит на найденной мраморной плите, на которой высечено имя Олимпийского победителя в беге эллийского повара Короибоса.</a:t>
            </a:r>
          </a:p>
          <a:p>
            <a:pPr marL="274320" indent="-274320">
              <a:lnSpc>
                <a:spcPct val="100000"/>
              </a:lnSpc>
              <a:spcBef>
                <a:spcPts val="601"/>
              </a:spcBef>
              <a:buClr>
                <a:srgbClr val="F3A44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FFFFFF"/>
                </a:solidFill>
                <a:latin typeface="Constantia"/>
              </a:rPr>
              <a:t>Зарождение Олимпийских игр в Древней Греции совпало по времени, когда историю делали мифы и легенды. По дошедшим до нас произведениям древнегреческих историков, философов и поэтов, мы узнаем, что Древние Олимпийские игры связывают с именами народного героя Геракла, легендарного царя Пелопа, спартанского законодателя Ликурга и эллинского царя Ифита.</a:t>
            </a: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endParaRPr lang="ru-RU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6480">
            <a:noFill/>
          </a:ln>
        </p:spPr>
        <p:txBody>
          <a:bodyPr lIns="90000" tIns="45000" rIns="90000" bIns="45000" anchor="b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/>
          </p:nvPr>
        </p:nvSpPr>
        <p:spPr>
          <a:xfrm>
            <a:off x="457200" y="1523880"/>
            <a:ext cx="8229240" cy="4571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274320" indent="-274320">
              <a:lnSpc>
                <a:spcPct val="100000"/>
              </a:lnSpc>
              <a:spcBef>
                <a:spcPts val="601"/>
              </a:spcBef>
              <a:buClr>
                <a:srgbClr val="F3A447"/>
              </a:buClr>
              <a:buSzPct val="85000"/>
              <a:buFont typeface="Wingdings 2" charset="2"/>
              <a:buChar char=""/>
            </a:pPr>
            <a:r>
              <a:rPr lang="ru-RU" sz="1800" b="0" strike="noStrike" spc="-1">
                <a:solidFill>
                  <a:srgbClr val="FFFFFF"/>
                </a:solidFill>
                <a:latin typeface="Constantia"/>
              </a:rPr>
              <a:t>Некоторые исследователи утверждают, что Олимпийские игры проводились в честь праздника урожая. Поэтому и победители награждались оливковой веткой и венком. Время проведения Игр - август-сентябрь как бы подтверждает эту версию.</a:t>
            </a:r>
          </a:p>
          <a:p>
            <a:pPr marL="274320" indent="-274320">
              <a:lnSpc>
                <a:spcPct val="100000"/>
              </a:lnSpc>
              <a:spcBef>
                <a:spcPts val="601"/>
              </a:spcBef>
              <a:buClr>
                <a:srgbClr val="F3A447"/>
              </a:buClr>
              <a:buSzPct val="85000"/>
              <a:buFont typeface="Wingdings 2" charset="2"/>
              <a:buChar char=""/>
            </a:pPr>
            <a:r>
              <a:rPr lang="ru-RU" sz="1800" b="0" strike="noStrike" spc="-1">
                <a:solidFill>
                  <a:srgbClr val="FFFFFF"/>
                </a:solidFill>
                <a:latin typeface="Constantia"/>
              </a:rPr>
              <a:t>Слава Олимпии в древнем мире была очень велика. Ее прославляли поэты, о ней говорили историки, философы и ораторы, о ней слагали мифы и легенды. Пиндар посвятил Олимпии и играм многие из своих од. "Нет другой звезды благороднее солнца, дающей столько тепла и блеска в пустыне неба. Так и мы прославляем те, что из всех Игр благородней, - Олимпийские игры" писал поэт.</a:t>
            </a: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6480">
            <a:noFill/>
          </a:ln>
        </p:spPr>
        <p:txBody>
          <a:bodyPr lIns="90000" tIns="45000" rIns="90000" bIns="45000" anchor="b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/>
          </p:nvPr>
        </p:nvSpPr>
        <p:spPr>
          <a:xfrm>
            <a:off x="457200" y="1523880"/>
            <a:ext cx="8229240" cy="4571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274320" indent="-274320">
              <a:lnSpc>
                <a:spcPct val="100000"/>
              </a:lnSpc>
              <a:spcBef>
                <a:spcPts val="601"/>
              </a:spcBef>
              <a:buClr>
                <a:srgbClr val="F3A447"/>
              </a:buClr>
              <a:buSzPct val="85000"/>
              <a:buFont typeface="Wingdings 2" charset="2"/>
              <a:buChar char=""/>
            </a:pPr>
            <a:r>
              <a:rPr lang="ru-RU" sz="1900" b="0" strike="noStrike" spc="-1">
                <a:solidFill>
                  <a:srgbClr val="FFFFFF"/>
                </a:solidFill>
                <a:latin typeface="Constantia"/>
              </a:rPr>
              <a:t>Олимпия находилась в Северо-западной части Пелопоннеса, в 20 км от Ионического моря, 275 км от Афин и 127 км от Спарты. С южной стороны ее омывала река Алфей, с западной - река Кладей, а с северной находилась гора Кронос. На востоке простиралась низина, заливаемая в половодье водами Алфея. Выбор для олимпийского стадиона у горы Кронос объясняется тем, что склоны служили естественной трибуной для зрителей на которой располагалось по 40 тыс. человек.</a:t>
            </a:r>
          </a:p>
          <a:p>
            <a:pPr marL="274320" indent="-274320">
              <a:lnSpc>
                <a:spcPct val="100000"/>
              </a:lnSpc>
              <a:spcBef>
                <a:spcPts val="601"/>
              </a:spcBef>
              <a:buClr>
                <a:srgbClr val="F3A447"/>
              </a:buClr>
              <a:buSzPct val="85000"/>
              <a:buFont typeface="Wingdings 2" charset="2"/>
              <a:buChar char=""/>
            </a:pPr>
            <a:r>
              <a:rPr lang="ru-RU" sz="2000" b="0" strike="noStrike" spc="-1">
                <a:solidFill>
                  <a:srgbClr val="FFFFFF"/>
                </a:solidFill>
                <a:latin typeface="Constantia"/>
              </a:rPr>
              <a:t>Итак, в программу древних Олимпийских игр входили следующие виды - бег; борьба; пятиборье; кулачные поединки; гонки на колесницах, запряженных двумя и четырьмя лошадьми; панкратион, бег в военном снаряжении, скачки.</a:t>
            </a: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endParaRPr lang="ru-RU" sz="20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6480">
            <a:noFill/>
          </a:ln>
        </p:spPr>
        <p:txBody>
          <a:bodyPr lIns="90000" tIns="45000" rIns="90000" bIns="45000" anchor="b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/>
          </p:nvPr>
        </p:nvSpPr>
        <p:spPr>
          <a:xfrm>
            <a:off x="457200" y="1523880"/>
            <a:ext cx="8229240" cy="4571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4320" indent="-274320">
              <a:lnSpc>
                <a:spcPct val="100000"/>
              </a:lnSpc>
              <a:spcBef>
                <a:spcPts val="601"/>
              </a:spcBef>
              <a:buClr>
                <a:srgbClr val="F3A44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FFFFFF"/>
                </a:solidFill>
                <a:latin typeface="Constantia"/>
              </a:rPr>
              <a:t>Латынина  Лариса Семеновна. Гимнастика.</a:t>
            </a:r>
          </a:p>
        </p:txBody>
      </p:sp>
      <p:sp>
        <p:nvSpPr>
          <p:cNvPr id="94" name="PlaceHolder 2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6480">
            <a:noFill/>
          </a:ln>
        </p:spPr>
        <p:txBody>
          <a:bodyPr lIns="90000" tIns="45000" rIns="90000" bIns="45000" anchor="b"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4200" b="0" strike="noStrike" spc="-100">
                <a:solidFill>
                  <a:srgbClr val="F9F9F9"/>
                </a:solidFill>
                <a:latin typeface="Constantia"/>
              </a:rPr>
              <a:t>Олимпийские чемпионы России</a:t>
            </a:r>
            <a:endParaRPr lang="ru-RU" sz="4200" b="0" strike="noStrike" spc="-1">
              <a:solidFill>
                <a:srgbClr val="FFFFFF"/>
              </a:solidFill>
              <a:latin typeface="Constantia"/>
            </a:endParaRPr>
          </a:p>
        </p:txBody>
      </p:sp>
      <p:pic>
        <p:nvPicPr>
          <p:cNvPr id="95" name="Рисунок 3" descr="&amp;Lcy;&amp;acy;&amp;tcy;&amp;ycy;&amp;ncy;&amp;icy;&amp;ncy;&amp;acy; &amp;Lcy;&amp;acy;&amp;rcy;&amp;icy;&amp;scy;&amp;acy; &amp;Scy;&amp;iecy;&amp;mcy;&amp;iecy;&amp;ncy;&amp;ocy;&amp;vcy;&amp;ncy;&amp;acy;"/>
          <p:cNvPicPr/>
          <p:nvPr/>
        </p:nvPicPr>
        <p:blipFill>
          <a:blip r:embed="rId2" cstate="print"/>
          <a:stretch/>
        </p:blipFill>
        <p:spPr>
          <a:xfrm>
            <a:off x="2786040" y="2214720"/>
            <a:ext cx="3357360" cy="385740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/>
          </p:nvPr>
        </p:nvSpPr>
        <p:spPr>
          <a:xfrm>
            <a:off x="457200" y="1523880"/>
            <a:ext cx="8229240" cy="4571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4320" indent="-274320">
              <a:lnSpc>
                <a:spcPct val="100000"/>
              </a:lnSpc>
              <a:spcBef>
                <a:spcPts val="601"/>
              </a:spcBef>
              <a:buClr>
                <a:srgbClr val="F3A44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FFFFFF"/>
                </a:solidFill>
                <a:latin typeface="Constantia"/>
              </a:rPr>
              <a:t>Сметанина Раиса Петровна. Лыжный спорт. </a:t>
            </a:r>
          </a:p>
        </p:txBody>
      </p:sp>
      <p:sp>
        <p:nvSpPr>
          <p:cNvPr id="97" name="PlaceHolder 2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6480">
            <a:noFill/>
          </a:ln>
        </p:spPr>
        <p:txBody>
          <a:bodyPr lIns="90000" tIns="45000" rIns="90000" bIns="45000" anchor="b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pic>
        <p:nvPicPr>
          <p:cNvPr id="98" name="Рисунок 4" descr="&amp;Scy;&amp;Mcy;&amp;IEcy;&amp;Tcy;&amp;Acy;&amp;Ncy;&amp;Icy;&amp;Ncy;&amp;Acy; &amp;Rcy;&amp;acy;&amp;icy;&amp;scy;&amp;acy; (&amp;Kcy;&amp;acy;&amp;lcy;&amp;gcy;&amp;acy;&amp;rcy;&amp;icy;) [&amp;scy;&amp;pcy;&amp;ocy;&amp;rcy;&amp;tcy;]"/>
          <p:cNvPicPr/>
          <p:nvPr/>
        </p:nvPicPr>
        <p:blipFill>
          <a:blip r:embed="rId2" cstate="print"/>
          <a:stretch/>
        </p:blipFill>
        <p:spPr>
          <a:xfrm>
            <a:off x="2857320" y="2143080"/>
            <a:ext cx="3453120" cy="400032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/>
          </p:nvPr>
        </p:nvSpPr>
        <p:spPr>
          <a:xfrm>
            <a:off x="457200" y="1523880"/>
            <a:ext cx="8229240" cy="4571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4320" indent="-274320">
              <a:lnSpc>
                <a:spcPct val="100000"/>
              </a:lnSpc>
              <a:spcBef>
                <a:spcPts val="601"/>
              </a:spcBef>
              <a:buClr>
                <a:srgbClr val="F3A44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FFFFFF"/>
                </a:solidFill>
                <a:latin typeface="Constantia"/>
              </a:rPr>
              <a:t>Тихонов Александр Иванович. Биатлон.</a:t>
            </a:r>
          </a:p>
        </p:txBody>
      </p:sp>
      <p:sp>
        <p:nvSpPr>
          <p:cNvPr id="100" name="PlaceHolder 2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6480">
            <a:noFill/>
          </a:ln>
        </p:spPr>
        <p:txBody>
          <a:bodyPr lIns="90000" tIns="45000" rIns="90000" bIns="45000" anchor="b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pic>
        <p:nvPicPr>
          <p:cNvPr id="101" name="Рисунок 3" descr="&amp;Tcy;&amp;Icy;&amp;KHcy;&amp;Ocy;&amp;Ncy;&amp;Ocy;&amp;Vcy; &amp;Acy;&amp;lcy;&amp;iecy;&amp;kcy;&amp;scy;&amp;acy;&amp;ncy;&amp;dcy;&amp;rcy; &amp;Icy;&amp;vcy;&amp;acy;&amp;ncy;&amp;ocy;&amp;vcy;&amp;icy;&amp;chcy;"/>
          <p:cNvPicPr/>
          <p:nvPr/>
        </p:nvPicPr>
        <p:blipFill>
          <a:blip r:embed="rId2" cstate="print"/>
          <a:stretch/>
        </p:blipFill>
        <p:spPr>
          <a:xfrm>
            <a:off x="2500200" y="2214720"/>
            <a:ext cx="3642840" cy="400032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/>
          </p:nvPr>
        </p:nvSpPr>
        <p:spPr>
          <a:xfrm>
            <a:off x="457200" y="1523880"/>
            <a:ext cx="8229240" cy="4571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4320" indent="-274320">
              <a:lnSpc>
                <a:spcPct val="100000"/>
              </a:lnSpc>
              <a:spcBef>
                <a:spcPts val="601"/>
              </a:spcBef>
              <a:buClr>
                <a:srgbClr val="F3A44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FFFFFF"/>
                </a:solidFill>
                <a:latin typeface="Constantia"/>
              </a:rPr>
              <a:t>Пресс Тамара Натановна. Легкая атлетика.</a:t>
            </a:r>
          </a:p>
        </p:txBody>
      </p:sp>
      <p:sp>
        <p:nvSpPr>
          <p:cNvPr id="103" name="PlaceHolder 2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6480">
            <a:noFill/>
          </a:ln>
        </p:spPr>
        <p:txBody>
          <a:bodyPr lIns="90000" tIns="45000" rIns="90000" bIns="45000" anchor="b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pic>
        <p:nvPicPr>
          <p:cNvPr id="104" name="Рисунок 3" descr="&amp;Pcy;&amp;rcy;&amp;iecy;&amp;scy;&amp;scy; &amp;Tcy;&amp;acy;&amp;mcy;&amp;acy;&amp;rcy;&amp;acy; &amp;Ncy;&amp;acy;&amp;tcy;&amp;acy;&amp;ncy;&amp;ocy;&amp;vcy;&amp;ncy;&amp;acy; (&amp;scy; &amp;yacy;&amp;dcy;&amp;rcy;&amp;ocy;&amp;mcy;)"/>
          <p:cNvPicPr/>
          <p:nvPr/>
        </p:nvPicPr>
        <p:blipFill>
          <a:blip r:embed="rId2" cstate="print"/>
          <a:stretch/>
        </p:blipFill>
        <p:spPr>
          <a:xfrm>
            <a:off x="2857320" y="2214720"/>
            <a:ext cx="3214440" cy="421452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/>
          </p:nvPr>
        </p:nvSpPr>
        <p:spPr>
          <a:xfrm>
            <a:off x="457200" y="1523880"/>
            <a:ext cx="8229240" cy="4571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4320" indent="-274320">
              <a:lnSpc>
                <a:spcPct val="100000"/>
              </a:lnSpc>
              <a:spcBef>
                <a:spcPts val="601"/>
              </a:spcBef>
              <a:buClr>
                <a:srgbClr val="F3A44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FFFFFF"/>
                </a:solidFill>
                <a:latin typeface="Constantia"/>
              </a:rPr>
              <a:t>Ан Виктор. Шорт-Трек.</a:t>
            </a:r>
          </a:p>
        </p:txBody>
      </p:sp>
      <p:sp>
        <p:nvSpPr>
          <p:cNvPr id="106" name="PlaceHolder 2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18960"/>
          </a:xfrm>
          <a:prstGeom prst="rect">
            <a:avLst/>
          </a:prstGeom>
          <a:noFill/>
          <a:ln w="6480">
            <a:noFill/>
          </a:ln>
        </p:spPr>
        <p:txBody>
          <a:bodyPr lIns="90000" tIns="45000" rIns="90000" bIns="45000" anchor="b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pic>
        <p:nvPicPr>
          <p:cNvPr id="107" name="Рисунок 3" descr="&amp;Acy;&amp;ncy; &amp;Vcy;&amp;icy;&amp;kcy;&amp;tcy;&amp;ocy;&amp;rcy; (&amp;pcy;&amp;ocy;&amp;rcy;&amp;tcy;&amp;rcy;&amp;iecy;&amp;tcy;)"/>
          <p:cNvPicPr/>
          <p:nvPr/>
        </p:nvPicPr>
        <p:blipFill>
          <a:blip r:embed="rId2" cstate="print"/>
          <a:stretch/>
        </p:blipFill>
        <p:spPr>
          <a:xfrm>
            <a:off x="3071880" y="2214720"/>
            <a:ext cx="2999880" cy="414288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</TotalTime>
  <Words>373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История зарождения олимпийских игр</vt:lpstr>
      <vt:lpstr>Слайд 2</vt:lpstr>
      <vt:lpstr>Слайд 3</vt:lpstr>
      <vt:lpstr>Слайд 4</vt:lpstr>
      <vt:lpstr>Олимпийские чемпионы России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зарождения олимпийских игр</dc:title>
  <dc:creator>Андрей</dc:creator>
  <cp:lastModifiedBy>Muxa</cp:lastModifiedBy>
  <cp:revision>6</cp:revision>
  <dcterms:created xsi:type="dcterms:W3CDTF">2016-12-23T12:02:59Z</dcterms:created>
  <dcterms:modified xsi:type="dcterms:W3CDTF">2023-10-09T19:55:19Z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10</vt:i4>
  </property>
</Properties>
</file>